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8288000" cy="1143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4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4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4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4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4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4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4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4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1020774" y="4159485"/>
            <a:ext cx="16101032" cy="1591339"/>
          </a:xfrm>
          <a:prstGeom prst="rect">
            <a:avLst/>
          </a:prstGeom>
        </p:spPr>
        <p:txBody>
          <a:bodyPr anchor="b"/>
          <a:lstStyle>
            <a:lvl1pPr>
              <a:defRPr b="1"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2" name="Metodologías Ágiles de Desarrollo de Software Domingo Gallardo, DCCIA, Univ. Alicante, 2019-20"/>
          <p:cNvSpPr txBox="1"/>
          <p:nvPr/>
        </p:nvSpPr>
        <p:spPr>
          <a:xfrm>
            <a:off x="13992717" y="10652471"/>
            <a:ext cx="3913024" cy="4584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 algn="ctr">
              <a:defRPr i="1" sz="1200"/>
            </a:pPr>
            <a:r>
              <a:t>Metodologías Ágiles de Desarrollo de Software</a:t>
            </a:r>
            <a:br/>
            <a:r>
              <a:t>Domingo Gallardo, DCCIA, Univ. Alicante, 2019-20</a:t>
            </a:r>
          </a:p>
        </p:txBody>
      </p:sp>
      <p:sp>
        <p:nvSpPr>
          <p:cNvPr id="13" name="Número de diapositiva"/>
          <p:cNvSpPr txBox="1"/>
          <p:nvPr>
            <p:ph type="sldNum" sz="quarter" idx="2"/>
          </p:nvPr>
        </p:nvSpPr>
        <p:spPr>
          <a:xfrm>
            <a:off x="15519302" y="10389691"/>
            <a:ext cx="317571" cy="317900"/>
          </a:xfrm>
          <a:prstGeom prst="rect">
            <a:avLst/>
          </a:prstGeom>
        </p:spPr>
        <p:txBody>
          <a:bodyPr/>
          <a:lstStyle>
            <a:lvl1pPr algn="r">
              <a:defRPr b="1" i="0" sz="14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1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Número de diapositiva"/>
          <p:cNvSpPr txBox="1"/>
          <p:nvPr>
            <p:ph type="sldNum" sz="quarter" idx="2"/>
          </p:nvPr>
        </p:nvSpPr>
        <p:spPr>
          <a:xfrm>
            <a:off x="17558177" y="10723459"/>
            <a:ext cx="289326" cy="28069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o del título"/>
          <p:cNvSpPr txBox="1"/>
          <p:nvPr>
            <p:ph type="title"/>
          </p:nvPr>
        </p:nvSpPr>
        <p:spPr>
          <a:xfrm>
            <a:off x="6346056" y="4195662"/>
            <a:ext cx="5595888" cy="1591339"/>
          </a:xfrm>
          <a:prstGeom prst="rect">
            <a:avLst/>
          </a:prstGeom>
        </p:spPr>
        <p:txBody>
          <a:bodyPr anchor="b"/>
          <a:lstStyle>
            <a:lvl1pPr>
              <a:defRPr b="1"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37" name="Número de diapositiva"/>
          <p:cNvSpPr txBox="1"/>
          <p:nvPr>
            <p:ph type="sldNum" sz="quarter" idx="2"/>
          </p:nvPr>
        </p:nvSpPr>
        <p:spPr>
          <a:xfrm>
            <a:off x="15519302" y="10389691"/>
            <a:ext cx="317571" cy="317900"/>
          </a:xfrm>
          <a:prstGeom prst="rect">
            <a:avLst/>
          </a:prstGeom>
        </p:spPr>
        <p:txBody>
          <a:bodyPr/>
          <a:lstStyle>
            <a:lvl1pPr algn="r">
              <a:defRPr b="1" i="0" sz="14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1015562" y="690718"/>
            <a:ext cx="16515830" cy="13537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1015562" y="2172874"/>
            <a:ext cx="16515830" cy="77838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normAutofit fontScale="100000" lnSpcReduction="0"/>
          </a:bodyPr>
          <a:lstStyle>
            <a:lvl2pPr>
              <a:spcBef>
                <a:spcPts val="800"/>
              </a:spcBef>
            </a:lvl2pPr>
            <a:lvl3pPr>
              <a:spcBef>
                <a:spcPts val="800"/>
              </a:spcBef>
            </a:lvl3pPr>
            <a:lvl4pPr>
              <a:spcBef>
                <a:spcPts val="800"/>
              </a:spcBef>
            </a:lvl4pPr>
            <a:lvl5pPr>
              <a:spcBef>
                <a:spcPts val="800"/>
              </a:spcBef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7555418" y="10711115"/>
            <a:ext cx="289326" cy="280690"/>
          </a:xfrm>
          <a:prstGeom prst="rect">
            <a:avLst/>
          </a:prstGeom>
          <a:ln w="3175">
            <a:miter lim="400000"/>
          </a:ln>
        </p:spPr>
        <p:txBody>
          <a:bodyPr wrap="none" lIns="53578" tIns="53578" rIns="53578" bIns="53578">
            <a:spAutoFit/>
          </a:bodyPr>
          <a:lstStyle>
            <a:lvl1pPr>
              <a:defRPr i="1"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9pPr>
    </p:titleStyle>
    <p:bodyStyle>
      <a:lvl1pPr marL="468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913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57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802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46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91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35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80422" marR="0" indent="-46892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24922" marR="0" indent="-46892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pattonassociates.com/wp-content/uploads/2015/01/how_you_slice_it.pdf" TargetMode="External"/><Relationship Id="rId3" Type="http://schemas.openxmlformats.org/officeDocument/2006/relationships/image" Target="../media/image6.tif"/><Relationship Id="rId4" Type="http://schemas.openxmlformats.org/officeDocument/2006/relationships/image" Target="../media/image7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martinfowler/status/1580986738725773312" TargetMode="External"/><Relationship Id="rId3" Type="http://schemas.openxmlformats.org/officeDocument/2006/relationships/image" Target="../media/image1.tif"/><Relationship Id="rId4" Type="http://schemas.openxmlformats.org/officeDocument/2006/relationships/image" Target="../media/image3.png"/><Relationship Id="rId5" Type="http://schemas.openxmlformats.org/officeDocument/2006/relationships/hyperlink" Target="https://martinfowler.com/bliki/OpportunisticRefactoring.html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Relationship Id="rId3" Type="http://schemas.openxmlformats.org/officeDocument/2006/relationships/image" Target="../media/image12.png"/><Relationship Id="rId4" Type="http://schemas.openxmlformats.org/officeDocument/2006/relationships/image" Target="../media/image9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alsamiq.com" TargetMode="External"/><Relationship Id="rId3" Type="http://schemas.openxmlformats.org/officeDocument/2006/relationships/image" Target="../media/image10.tif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Relationship Id="rId4" Type="http://schemas.openxmlformats.org/officeDocument/2006/relationships/image" Target="../media/image13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domingogallardo/apuntes-mads/blob/main/apuntes/06-historias-usuario/historias-usuario.md" TargetMode="External"/><Relationship Id="rId3" Type="http://schemas.openxmlformats.org/officeDocument/2006/relationships/image" Target="../media/image1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xp123.com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MADS S6: Historias de Usuario…"/>
          <p:cNvSpPr txBox="1"/>
          <p:nvPr>
            <p:ph type="title"/>
          </p:nvPr>
        </p:nvSpPr>
        <p:spPr>
          <a:xfrm>
            <a:off x="4580213" y="3841577"/>
            <a:ext cx="10032005" cy="2887528"/>
          </a:xfrm>
          <a:prstGeom prst="rect">
            <a:avLst/>
          </a:prstGeom>
        </p:spPr>
        <p:txBody>
          <a:bodyPr/>
          <a:lstStyle/>
          <a:p>
            <a:pPr/>
            <a:r>
              <a:t>MADS</a:t>
            </a:r>
            <a:br/>
            <a:r>
              <a:t>S6: Historias de Usuario </a:t>
            </a:r>
          </a:p>
          <a:p>
            <a:pPr/>
            <a:r>
              <a:t>(Bloque 2 - XP)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Estimación del tamaño de las histori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Estimación del tamaño de las historias</a:t>
            </a:r>
          </a:p>
        </p:txBody>
      </p:sp>
      <p:sp>
        <p:nvSpPr>
          <p:cNvPr id="89" name="Es conveniente estimar el tamaño de las historias en puntos de historia (story points), en lugar de en horas de desarrollo.…"/>
          <p:cNvSpPr txBox="1"/>
          <p:nvPr>
            <p:ph type="body" idx="1"/>
          </p:nvPr>
        </p:nvSpPr>
        <p:spPr>
          <a:xfrm>
            <a:off x="1015562" y="2172874"/>
            <a:ext cx="11411802" cy="7783848"/>
          </a:xfrm>
          <a:prstGeom prst="rect">
            <a:avLst/>
          </a:prstGeom>
        </p:spPr>
        <p:txBody>
          <a:bodyPr/>
          <a:lstStyle/>
          <a:p>
            <a:pPr lvl="1"/>
            <a:r>
              <a:t>Es conveniente estimar el tamaño de las historias en </a:t>
            </a:r>
            <a:r>
              <a:rPr b="1"/>
              <a:t>puntos de historia</a:t>
            </a:r>
            <a:r>
              <a:t> (</a:t>
            </a:r>
            <a:r>
              <a:rPr b="1" i="1"/>
              <a:t>story points</a:t>
            </a:r>
            <a:r>
              <a:t>), en lugar de en horas de desarrollo.</a:t>
            </a:r>
          </a:p>
          <a:p>
            <a:pPr lvl="2"/>
            <a:r>
              <a:t>Permite comparar el tamaño de las historias, independientemente de la habilidad o experiencia del equipo de desarrollo.</a:t>
            </a:r>
          </a:p>
          <a:p>
            <a:pPr lvl="2"/>
            <a:r>
              <a:t>Permite medir la velocidad del equipo: puntos completados en un sprint.</a:t>
            </a:r>
          </a:p>
          <a:p>
            <a:pPr lvl="1"/>
            <a:r>
              <a:t>Tamaño</a:t>
            </a:r>
          </a:p>
          <a:p>
            <a:pPr lvl="2"/>
            <a:r>
              <a:t>Tallas: S (1), M (3), L (5)</a:t>
            </a:r>
          </a:p>
          <a:p>
            <a:pPr lvl="2"/>
            <a:r>
              <a:t>Fibonacci: 1, 2, 3, 5, 8, 13</a:t>
            </a:r>
          </a:p>
        </p:txBody>
      </p:sp>
      <p:pic>
        <p:nvPicPr>
          <p:cNvPr id="9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18444" y="1992579"/>
            <a:ext cx="4594464" cy="3955912"/>
          </a:xfrm>
          <a:prstGeom prst="rect">
            <a:avLst/>
          </a:prstGeom>
          <a:ln w="3175">
            <a:miter lim="400000"/>
          </a:ln>
        </p:spPr>
      </p:pic>
      <p:pic>
        <p:nvPicPr>
          <p:cNvPr id="91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15193" y="6602755"/>
            <a:ext cx="6976647" cy="191483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El backlog del producto debe estar balancea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 backlog del producto debe estar balanceado</a:t>
            </a:r>
          </a:p>
        </p:txBody>
      </p:sp>
      <p:pic>
        <p:nvPicPr>
          <p:cNvPr id="9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3724" y="2642270"/>
            <a:ext cx="8780552" cy="7620857"/>
          </a:xfrm>
          <a:prstGeom prst="rect">
            <a:avLst/>
          </a:prstGeom>
          <a:ln w="3175">
            <a:miter lim="400000"/>
          </a:ln>
        </p:spPr>
      </p:pic>
      <p:sp>
        <p:nvSpPr>
          <p:cNvPr id="95" name="© Henrik Kniberg"/>
          <p:cNvSpPr txBox="1"/>
          <p:nvPr/>
        </p:nvSpPr>
        <p:spPr>
          <a:xfrm>
            <a:off x="8007877" y="10431423"/>
            <a:ext cx="2272246" cy="4541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 algn="ctr">
              <a:defRPr i="1" sz="2200"/>
            </a:lvl1pPr>
          </a:lstStyle>
          <a:p>
            <a:pPr/>
            <a:r>
              <a:t>© Henrik Kniberg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Herramientas para gestionar las historias de usuar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Herramientas para gestionar las historias de usuario</a:t>
            </a:r>
          </a:p>
        </p:txBody>
      </p:sp>
      <p:sp>
        <p:nvSpPr>
          <p:cNvPr id="98" name="Nosotro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Nosotros:</a:t>
            </a:r>
          </a:p>
          <a:p>
            <a:pPr lvl="1"/>
            <a:r>
              <a:t>Descripción completa de la historia de usuario: Wiki del proyecto en GitHub.</a:t>
            </a:r>
          </a:p>
          <a:p>
            <a:pPr lvl="1"/>
            <a:r>
              <a:t>Issues de GitHub (una historia de usuario se descompone en uno o varios issues que se desarrollan en ramas y se integran con pull requests).</a:t>
            </a:r>
          </a:p>
          <a:p>
            <a:pPr/>
            <a:r>
              <a:t>Herramientas más profesionales muy usadas: Atlassian (Jira, Confluence, …)</a:t>
            </a:r>
          </a:p>
        </p:txBody>
      </p:sp>
      <p:pic>
        <p:nvPicPr>
          <p:cNvPr id="9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8608" y="5717496"/>
            <a:ext cx="10009738" cy="47138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Ejemplo de historias de usuario rea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Ejemplo de historias de usuario reales</a:t>
            </a:r>
          </a:p>
        </p:txBody>
      </p:sp>
      <p:sp>
        <p:nvSpPr>
          <p:cNvPr id="102" name="Aplicación de gestión de flota de vehículos (ejemplo: furgonetas de reparto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Aplicación de gestión de flota de vehículos (ejemplo: furgonetas de reparto)</a:t>
            </a:r>
          </a:p>
          <a:p>
            <a:pPr lvl="1"/>
            <a:r>
              <a:t>Planificación del despliegue</a:t>
            </a:r>
          </a:p>
          <a:p>
            <a:pPr lvl="2"/>
            <a:r>
              <a:t>Primer release con 20 vehículos de una ciudad</a:t>
            </a:r>
          </a:p>
          <a:p>
            <a:pPr lvl="2"/>
            <a:r>
              <a:t>Siguientes releases con una nueva ciudad en cada uno</a:t>
            </a:r>
          </a:p>
          <a:p>
            <a:pPr lvl="2"/>
            <a:r>
              <a:t>Versión final: flota de más de 200 vehículos</a:t>
            </a:r>
          </a:p>
          <a:p>
            <a:pPr lvl="1"/>
            <a:r>
              <a:t>Algunas funcionalidades</a:t>
            </a:r>
          </a:p>
          <a:p>
            <a:pPr lvl="2"/>
            <a:r>
              <a:t>Controlar servicios de los vehículos</a:t>
            </a:r>
          </a:p>
          <a:p>
            <a:pPr lvl="2"/>
            <a:r>
              <a:t>Seguimiento de recorridos</a:t>
            </a:r>
          </a:p>
          <a:p>
            <a:pPr lvl="2"/>
            <a:r>
              <a:t>Gestión de conductores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ablero de historias de usuar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Tablero de historias de usuario</a:t>
            </a:r>
          </a:p>
        </p:txBody>
      </p:sp>
      <p:pic>
        <p:nvPicPr>
          <p:cNvPr id="105" name="IMG_0001.JPG" descr="IMG_0001.JPG"/>
          <p:cNvPicPr>
            <a:picLocks noChangeAspect="1"/>
          </p:cNvPicPr>
          <p:nvPr/>
        </p:nvPicPr>
        <p:blipFill>
          <a:blip r:embed="rId2">
            <a:extLst/>
          </a:blip>
          <a:srcRect l="6754" t="11130" r="7946" b="21086"/>
          <a:stretch>
            <a:fillRect/>
          </a:stretch>
        </p:blipFill>
        <p:spPr>
          <a:xfrm>
            <a:off x="2689717" y="2415600"/>
            <a:ext cx="13167597" cy="784773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arjeta de historia de usuar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Tarjeta de historia de usuario</a:t>
            </a:r>
          </a:p>
        </p:txBody>
      </p:sp>
      <p:pic>
        <p:nvPicPr>
          <p:cNvPr id="108" name="IMG_0002.JPG" descr="IMG_0002.JPG"/>
          <p:cNvPicPr>
            <a:picLocks noChangeAspect="1"/>
          </p:cNvPicPr>
          <p:nvPr/>
        </p:nvPicPr>
        <p:blipFill>
          <a:blip r:embed="rId2">
            <a:extLst/>
          </a:blip>
          <a:srcRect l="19220" t="21575" r="15740" b="17202"/>
          <a:stretch>
            <a:fillRect/>
          </a:stretch>
        </p:blipFill>
        <p:spPr>
          <a:xfrm>
            <a:off x="4656931" y="2819429"/>
            <a:ext cx="8973965" cy="633543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Descripción de la historia en Confluence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Descripción de la historia en Confluence (1)</a:t>
            </a:r>
          </a:p>
        </p:txBody>
      </p:sp>
      <p:pic>
        <p:nvPicPr>
          <p:cNvPr id="111" name="historia-de-usuario-confluence.png" descr="historia-de-usuario-confluence.png"/>
          <p:cNvPicPr>
            <a:picLocks noChangeAspect="1"/>
          </p:cNvPicPr>
          <p:nvPr/>
        </p:nvPicPr>
        <p:blipFill>
          <a:blip r:embed="rId2">
            <a:extLst/>
          </a:blip>
          <a:srcRect l="3160" t="1805" r="0" b="54408"/>
          <a:stretch>
            <a:fillRect/>
          </a:stretch>
        </p:blipFill>
        <p:spPr>
          <a:xfrm>
            <a:off x="3039562" y="2276861"/>
            <a:ext cx="12467753" cy="77044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escripción de la historia en Confluence 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Descripción de la historia en Confluence (2)</a:t>
            </a:r>
          </a:p>
        </p:txBody>
      </p:sp>
      <p:pic>
        <p:nvPicPr>
          <p:cNvPr id="114" name="historia-de-usuario-confluence.png" descr="historia-de-usuario-confluence.png"/>
          <p:cNvPicPr>
            <a:picLocks noChangeAspect="1"/>
          </p:cNvPicPr>
          <p:nvPr/>
        </p:nvPicPr>
        <p:blipFill>
          <a:blip r:embed="rId2">
            <a:extLst/>
          </a:blip>
          <a:srcRect l="2695" t="45584" r="0" b="10629"/>
          <a:stretch>
            <a:fillRect/>
          </a:stretch>
        </p:blipFill>
        <p:spPr>
          <a:xfrm>
            <a:off x="3315787" y="2713831"/>
            <a:ext cx="11915402" cy="73279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ágina de issue en Ji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Página de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issue</a:t>
            </a:r>
            <a:r>
              <a:t> en Jira</a:t>
            </a:r>
          </a:p>
        </p:txBody>
      </p:sp>
      <p:pic>
        <p:nvPicPr>
          <p:cNvPr id="117" name="historia-de-usuario-jira-anotado.png" descr="historia-de-usuario-jira-anot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0292" y="2627461"/>
            <a:ext cx="14706370" cy="742408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apas de historias de usuario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Mapas de historias de usuario (1)</a:t>
            </a:r>
          </a:p>
        </p:txBody>
      </p:sp>
      <p:sp>
        <p:nvSpPr>
          <p:cNvPr id="120" name="Técnica propuesta por Jeff Patton en 2015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u="sng">
                <a:solidFill>
                  <a:srgbClr val="3171C9"/>
                </a:solidFill>
                <a:hlinkClick r:id="rId2" invalidUrl="" action="" tgtFrame="" tooltip="" history="1" highlightClick="0" endSnd="0"/>
              </a:rPr>
              <a:t>Técnica</a:t>
            </a:r>
            <a:r>
              <a:t> propuesta por Jeff Patton en 2015.</a:t>
            </a:r>
          </a:p>
          <a:p>
            <a:pPr lvl="1"/>
            <a:r>
              <a:t>Workshop de discusión con clientes finales en el que se van descubriendo las historias y se agrupan de izquierda a derecha contando una historia secuencial del usuario escogiendo opciones de la aplicación.</a:t>
            </a:r>
          </a:p>
        </p:txBody>
      </p:sp>
      <p:pic>
        <p:nvPicPr>
          <p:cNvPr id="121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6986" y="4737942"/>
            <a:ext cx="9227725" cy="4646192"/>
          </a:xfrm>
          <a:prstGeom prst="rect">
            <a:avLst/>
          </a:prstGeom>
          <a:ln w="3175">
            <a:miter lim="400000"/>
          </a:ln>
        </p:spPr>
      </p:pic>
      <p:pic>
        <p:nvPicPr>
          <p:cNvPr id="122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2033" y="4927508"/>
            <a:ext cx="9525455" cy="426706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 tweet de  la semana"/>
          <p:cNvSpPr txBox="1"/>
          <p:nvPr>
            <p:ph type="title"/>
          </p:nvPr>
        </p:nvSpPr>
        <p:spPr>
          <a:xfrm>
            <a:off x="1015562" y="690718"/>
            <a:ext cx="3127602" cy="1353730"/>
          </a:xfrm>
          <a:prstGeom prst="rect">
            <a:avLst/>
          </a:prstGeom>
        </p:spPr>
        <p:txBody>
          <a:bodyPr/>
          <a:lstStyle/>
          <a:p>
            <a:pPr defTabSz="490727">
              <a:defRPr sz="4032"/>
            </a:pPr>
            <a:r>
              <a:t>El tweet de </a:t>
            </a:r>
            <a:br/>
            <a:r>
              <a:t>la semana </a:t>
            </a:r>
          </a:p>
        </p:txBody>
      </p:sp>
      <p:grpSp>
        <p:nvGrpSpPr>
          <p:cNvPr id="51" name="pasted-image.tiff">
            <a:hlinkClick r:id="rId2" invalidUrl="" action="" tgtFrame="" tooltip="" history="1" highlightClick="0" endSnd="0"/>
          </p:cNvPr>
          <p:cNvGrpSpPr/>
          <p:nvPr/>
        </p:nvGrpSpPr>
        <p:grpSpPr>
          <a:xfrm>
            <a:off x="4208574" y="945630"/>
            <a:ext cx="10176996" cy="9538740"/>
            <a:chOff x="0" y="0"/>
            <a:chExt cx="10176995" cy="9538739"/>
          </a:xfrm>
        </p:grpSpPr>
        <p:pic>
          <p:nvPicPr>
            <p:cNvPr id="50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76200"/>
              <a:ext cx="9922996" cy="920854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9" name="pasted-image.tiff" descr="pasted-image.tif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176996" cy="9538740"/>
            </a:xfrm>
            <a:prstGeom prst="rect">
              <a:avLst/>
            </a:prstGeom>
            <a:effectLst/>
          </p:spPr>
        </p:pic>
      </p:grpSp>
      <p:sp>
        <p:nvSpPr>
          <p:cNvPr id="52" name="Opportunistic Refactoring"/>
          <p:cNvSpPr txBox="1"/>
          <p:nvPr/>
        </p:nvSpPr>
        <p:spPr>
          <a:xfrm>
            <a:off x="11873925" y="10616802"/>
            <a:ext cx="4494499" cy="5536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i="1" u="sng">
                <a:solidFill>
                  <a:srgbClr val="3171C9"/>
                </a:solid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Opportunistic Refactoring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Mapas de historias de  usuario (2)"/>
          <p:cNvSpPr txBox="1"/>
          <p:nvPr>
            <p:ph type="title"/>
          </p:nvPr>
        </p:nvSpPr>
        <p:spPr>
          <a:xfrm>
            <a:off x="827194" y="592605"/>
            <a:ext cx="5371944" cy="1907061"/>
          </a:xfrm>
          <a:prstGeom prst="rect">
            <a:avLst/>
          </a:prstGeom>
        </p:spPr>
        <p:txBody>
          <a:bodyPr/>
          <a:lstStyle/>
          <a:p>
            <a:pPr defTabSz="490727">
              <a:defRPr sz="4032"/>
            </a:pPr>
            <a:r>
              <a:t>Mapas de historias de </a:t>
            </a:r>
            <a:br/>
            <a:r>
              <a:t>usuario (2)</a:t>
            </a:r>
          </a:p>
        </p:txBody>
      </p:sp>
      <p:sp>
        <p:nvSpPr>
          <p:cNvPr id="125" name="Las historias se ordenan de arriba a abajo por  necesidad. Arriba del todo se definen las actividades e  historias de alto nivel.…"/>
          <p:cNvSpPr txBox="1"/>
          <p:nvPr>
            <p:ph type="body" sz="half" idx="1"/>
          </p:nvPr>
        </p:nvSpPr>
        <p:spPr>
          <a:xfrm>
            <a:off x="471388" y="2675189"/>
            <a:ext cx="7528366" cy="7783848"/>
          </a:xfrm>
          <a:prstGeom prst="rect">
            <a:avLst/>
          </a:prstGeom>
        </p:spPr>
        <p:txBody>
          <a:bodyPr/>
          <a:lstStyle/>
          <a:p>
            <a:pPr lvl="1"/>
            <a:r>
              <a:t>Las historias se ordenan de</a:t>
            </a:r>
            <a:br/>
            <a:r>
              <a:t>arriba a abajo por </a:t>
            </a:r>
            <a:br/>
            <a:r>
              <a:t>necesidad. Arriba del todo se</a:t>
            </a:r>
            <a:br/>
            <a:r>
              <a:t>definen las actividades e </a:t>
            </a:r>
            <a:br/>
            <a:r>
              <a:t>historias de alto nivel.</a:t>
            </a:r>
          </a:p>
          <a:p>
            <a:pPr lvl="1"/>
            <a:r>
              <a:t>La </a:t>
            </a:r>
            <a:r>
              <a:rPr b="1" i="1"/>
              <a:t>columna vertebral </a:t>
            </a:r>
            <a:r>
              <a:t>de la aplicación es la lista de actividades esenciales que proporciona la aplicación</a:t>
            </a:r>
          </a:p>
          <a:p>
            <a:pPr lvl="1"/>
            <a:r>
              <a:t>El </a:t>
            </a:r>
            <a:r>
              <a:rPr b="1" i="1"/>
              <a:t>esqueleto andante</a:t>
            </a:r>
            <a:r>
              <a:t> es el software que construimos que proporciona el menor número de tareas necesarias para todo el conjunto de actividades esenciales</a:t>
            </a:r>
          </a:p>
          <a:p>
            <a:pPr lvl="1"/>
            <a:r>
              <a:t>El mapa sirve también para planificar los </a:t>
            </a:r>
            <a:r>
              <a:rPr i="1"/>
              <a:t>releases</a:t>
            </a:r>
            <a:r>
              <a:t> de la aplicación.</a:t>
            </a:r>
          </a:p>
        </p:txBody>
      </p:sp>
      <p:pic>
        <p:nvPicPr>
          <p:cNvPr id="12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1168098" y="2769031"/>
            <a:ext cx="7016021" cy="4845598"/>
          </a:xfrm>
          <a:prstGeom prst="rect">
            <a:avLst/>
          </a:prstGeom>
          <a:ln w="3175">
            <a:miter lim="400000"/>
          </a:ln>
        </p:spPr>
      </p:pic>
      <p:pic>
        <p:nvPicPr>
          <p:cNvPr id="12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43972" y="324415"/>
            <a:ext cx="9166678" cy="4091199"/>
          </a:xfrm>
          <a:prstGeom prst="rect">
            <a:avLst/>
          </a:prstGeom>
          <a:ln w="3175">
            <a:miter lim="400000"/>
          </a:ln>
        </p:spPr>
      </p:pic>
      <p:pic>
        <p:nvPicPr>
          <p:cNvPr id="128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75813" y="6895920"/>
            <a:ext cx="8977872" cy="386491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Bocetos y protipos de baja fidelida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Bocetos y protipos de baja fidelidad</a:t>
            </a:r>
          </a:p>
        </p:txBody>
      </p:sp>
      <p:sp>
        <p:nvSpPr>
          <p:cNvPr id="131" name="Mockups de pantallas e interfaces de usuari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866530" indent="-422030">
              <a:defRPr sz="2700"/>
            </a:pPr>
            <a:r>
              <a:t>Mockups de pantallas e interfaces de usuario</a:t>
            </a:r>
          </a:p>
          <a:p>
            <a:pPr lvl="1" marL="866530" indent="-422030">
              <a:defRPr sz="2700"/>
            </a:pPr>
            <a:r>
              <a:t>Una forma adicional de capturar condiciones de satisfacción de las historias de usuario</a:t>
            </a:r>
          </a:p>
          <a:p>
            <a:pPr lvl="1" marL="866530" indent="-422030">
              <a:defRPr sz="2700"/>
            </a:pPr>
            <a:r>
              <a:t>Se usan también storyboards donde se explica los distintos pasos de la aplicación</a:t>
            </a:r>
          </a:p>
          <a:p>
            <a:pPr lvl="1" marL="866530" indent="-422030">
              <a:defRPr sz="2700"/>
            </a:pPr>
            <a:r>
              <a:t>Se pueden hacer con tijeras y papel o con aplicaciones (por ejemplo, </a:t>
            </a:r>
            <a:r>
              <a:rPr u="sng">
                <a:solidFill>
                  <a:srgbClr val="0433FF"/>
                </a:solidFill>
                <a:hlinkClick r:id="rId2" invalidUrl="" action="" tgtFrame="" tooltip="" history="1" highlightClick="0" endSnd="0"/>
              </a:rPr>
              <a:t>balsamic</a:t>
            </a:r>
            <a:r>
              <a:t>) </a:t>
            </a:r>
          </a:p>
        </p:txBody>
      </p:sp>
      <p:pic>
        <p:nvPicPr>
          <p:cNvPr id="132" name="pasted-image.tif" descr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5199" y="5332839"/>
            <a:ext cx="5479076" cy="4947606"/>
          </a:xfrm>
          <a:prstGeom prst="rect">
            <a:avLst/>
          </a:prstGeom>
          <a:ln w="3175">
            <a:miter lim="400000"/>
          </a:ln>
        </p:spPr>
      </p:pic>
      <p:pic>
        <p:nvPicPr>
          <p:cNvPr id="133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18596" y="5794941"/>
            <a:ext cx="2288763" cy="4023403"/>
          </a:xfrm>
          <a:prstGeom prst="rect">
            <a:avLst/>
          </a:prstGeom>
          <a:ln w="3175">
            <a:miter lim="400000"/>
          </a:ln>
        </p:spPr>
      </p:pic>
      <p:pic>
        <p:nvPicPr>
          <p:cNvPr id="134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91680" y="5794941"/>
            <a:ext cx="4221656" cy="402340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rototipos de papel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4032"/>
            </a:pPr>
            <a:r>
              <a:t>Prototipos de papel </a:t>
            </a:r>
          </a:p>
          <a:p>
            <a:pPr defTabSz="490727">
              <a:defRPr sz="4032"/>
            </a:pPr>
            <a:r>
              <a:t>(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paper prototyping</a:t>
            </a:r>
            <a:r>
              <a:t>)</a:t>
            </a:r>
          </a:p>
        </p:txBody>
      </p:sp>
      <p:pic>
        <p:nvPicPr>
          <p:cNvPr id="137" name="pasted-image.tif" descr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8746" y="6340737"/>
            <a:ext cx="6087248" cy="405717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92100" dist="139700" dir="5400000">
              <a:srgbClr val="000000">
                <a:alpha val="70000"/>
              </a:srgbClr>
            </a:outerShdw>
          </a:effectLst>
        </p:spPr>
      </p:pic>
      <p:pic>
        <p:nvPicPr>
          <p:cNvPr id="138" name="pasted-image.tif" descr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5321" y="1562695"/>
            <a:ext cx="5546647" cy="432638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92100" dist="139700" dir="5400000">
              <a:srgbClr val="000000">
                <a:alpha val="70000"/>
              </a:srgbClr>
            </a:outerShdw>
          </a:effectLst>
        </p:spPr>
      </p:pic>
      <p:pic>
        <p:nvPicPr>
          <p:cNvPr id="139" name="pasted-image.tif" descr="pasted-image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8861" y="4009573"/>
            <a:ext cx="6334405" cy="47327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92100" dist="1397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tiff" descr="pasted-image.tif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4440" y="1683729"/>
            <a:ext cx="15799120" cy="766312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Índ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Índice</a:t>
            </a:r>
          </a:p>
        </p:txBody>
      </p:sp>
      <p:sp>
        <p:nvSpPr>
          <p:cNvPr id="55" name="Características de las historias de usuari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Características de las historias de usuario</a:t>
            </a:r>
          </a:p>
          <a:p>
            <a:pPr lvl="1"/>
            <a:r>
              <a:t>Descomposición de historias</a:t>
            </a:r>
          </a:p>
          <a:p>
            <a:pPr lvl="1"/>
            <a:r>
              <a:t>Un ejemplo práctico</a:t>
            </a:r>
          </a:p>
          <a:p>
            <a:pPr lvl="1"/>
            <a:r>
              <a:t>Mapas de historias de usuario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Historias de usuar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Historias de usuario</a:t>
            </a:r>
          </a:p>
        </p:txBody>
      </p:sp>
      <p:sp>
        <p:nvSpPr>
          <p:cNvPr id="58" name="La forma “ágil” de definir características (features) de  la aplicación, frente a la forma tradicional en la que  se habla de “requisitos”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850900" indent="-406400">
              <a:defRPr sz="2600"/>
            </a:pPr>
            <a:r>
              <a:t>La forma “ágil” de definir características (</a:t>
            </a:r>
            <a:r>
              <a:rPr i="1"/>
              <a:t>features</a:t>
            </a:r>
            <a:r>
              <a:t>) de </a:t>
            </a:r>
            <a:br/>
            <a:r>
              <a:t>la aplicación, frente a la forma tradicional en la que </a:t>
            </a:r>
            <a:br/>
            <a:r>
              <a:t>se habla de “requisitos”.</a:t>
            </a:r>
          </a:p>
          <a:p>
            <a:pPr lvl="1" marL="850900" indent="-406400">
              <a:defRPr sz="2600"/>
            </a:pPr>
            <a:r>
              <a:t>Resaltan el punto de vista funcional y del usuario</a:t>
            </a:r>
            <a:br/>
            <a:r>
              <a:t>final.</a:t>
            </a:r>
          </a:p>
          <a:p>
            <a:pPr lvl="1" marL="850900" indent="-406400">
              <a:defRPr sz="2600"/>
            </a:pPr>
            <a:r>
              <a:t>Se escriben en forma de ficha y contienen </a:t>
            </a:r>
            <a:br/>
            <a:r>
              <a:t>dos elementos principales:</a:t>
            </a:r>
          </a:p>
          <a:p>
            <a:pPr lvl="2" marL="1295400" indent="-406400">
              <a:defRPr sz="2600"/>
            </a:pPr>
            <a:r>
              <a:t>Descripción escrita de la historia, usada </a:t>
            </a:r>
            <a:br/>
            <a:r>
              <a:t>para planificación y como recordatorio</a:t>
            </a:r>
          </a:p>
          <a:p>
            <a:pPr lvl="2" marL="1295400" indent="-406400">
              <a:defRPr sz="2600"/>
            </a:pPr>
            <a:r>
              <a:t>Pruebas de aceptación que definen </a:t>
            </a:r>
            <a:br/>
            <a:r>
              <a:t>los detalles y se utilizan para determinar </a:t>
            </a:r>
            <a:br/>
            <a:r>
              <a:t>cuando la historia está completa</a:t>
            </a:r>
          </a:p>
        </p:txBody>
      </p:sp>
      <p:pic>
        <p:nvPicPr>
          <p:cNvPr id="59" name="ShowCover.aspx.jpg" descr="ShowCover.aspx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04219" y="744665"/>
            <a:ext cx="3341747" cy="4417789"/>
          </a:xfrm>
          <a:prstGeom prst="rect">
            <a:avLst/>
          </a:prstGeom>
          <a:ln w="3175">
            <a:miter lim="400000"/>
          </a:ln>
        </p:spPr>
      </p:pic>
      <p:pic>
        <p:nvPicPr>
          <p:cNvPr id="60" name="pasted-image.tif" descr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62311" y="5683209"/>
            <a:ext cx="8500176" cy="450715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ormato de la histor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Formato de la historia</a:t>
            </a:r>
          </a:p>
        </p:txBody>
      </p:sp>
      <p:grpSp>
        <p:nvGrpSpPr>
          <p:cNvPr id="65" name="&lt;Título&gt;…"/>
          <p:cNvGrpSpPr/>
          <p:nvPr/>
        </p:nvGrpSpPr>
        <p:grpSpPr>
          <a:xfrm>
            <a:off x="3232957" y="6129177"/>
            <a:ext cx="4569036" cy="2348111"/>
            <a:chOff x="0" y="0"/>
            <a:chExt cx="4569035" cy="2348109"/>
          </a:xfrm>
        </p:grpSpPr>
        <p:sp>
          <p:nvSpPr>
            <p:cNvPr id="64" name="&lt;Título&gt;…"/>
            <p:cNvSpPr txBox="1"/>
            <p:nvPr/>
          </p:nvSpPr>
          <p:spPr>
            <a:xfrm>
              <a:off x="57150" y="57150"/>
              <a:ext cx="4454736" cy="2233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7421" tIns="327421" rIns="327421" bIns="327421" numCol="1" anchor="ctr">
              <a:spAutoFit/>
            </a:bodyPr>
            <a:lstStyle/>
            <a:p>
              <a:pPr>
                <a:defRPr sz="2400"/>
              </a:pPr>
              <a:r>
                <a:t>&lt;Título&gt;</a:t>
              </a:r>
            </a:p>
            <a:p>
              <a:pPr>
                <a:defRPr sz="2400"/>
              </a:pPr>
              <a:r>
                <a:t>Como &lt;</a:t>
              </a:r>
              <a:r>
                <a:rPr i="1">
                  <a:solidFill>
                    <a:srgbClr val="3D8EAA"/>
                  </a:solidFill>
                </a:rPr>
                <a:t>tipo de usuario</a:t>
              </a:r>
              <a:r>
                <a:t>&gt; </a:t>
              </a:r>
              <a:br/>
              <a:r>
                <a:t>quiero &lt;</a:t>
              </a:r>
              <a:r>
                <a:rPr i="1">
                  <a:solidFill>
                    <a:srgbClr val="3D8EAA"/>
                  </a:solidFill>
                </a:rPr>
                <a:t>acción</a:t>
              </a:r>
              <a:r>
                <a:t>&gt; </a:t>
              </a:r>
              <a:br/>
              <a:r>
                <a:t>para &lt;</a:t>
              </a:r>
              <a:r>
                <a:rPr i="1">
                  <a:solidFill>
                    <a:srgbClr val="3D8EAA"/>
                  </a:solidFill>
                </a:rPr>
                <a:t>resultado, objetivo</a:t>
              </a:r>
              <a:r>
                <a:t>&gt;</a:t>
              </a:r>
            </a:p>
          </p:txBody>
        </p:sp>
        <p:pic>
          <p:nvPicPr>
            <p:cNvPr id="63" name="&lt;Título&gt;… &lt;Título&gt;Como &lt;tipo de usuario&gt;  quiero &lt;acción&gt;  para &lt;resultado, objetivo&gt;" descr="&lt;Título&gt;… &lt;Título&gt;Como &lt;tipo de usuario&gt;  quiero &lt;acción&gt;  para &lt;resultado, objetivo&gt;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569036" cy="2348110"/>
            </a:xfrm>
            <a:prstGeom prst="rect">
              <a:avLst/>
            </a:prstGeom>
            <a:effectLst/>
          </p:spPr>
        </p:pic>
      </p:grpSp>
      <p:grpSp>
        <p:nvGrpSpPr>
          <p:cNvPr id="68" name="Título: Generar el PDF del expediente…"/>
          <p:cNvGrpSpPr/>
          <p:nvPr/>
        </p:nvGrpSpPr>
        <p:grpSpPr>
          <a:xfrm>
            <a:off x="3200426" y="2797758"/>
            <a:ext cx="10803874" cy="2794363"/>
            <a:chOff x="0" y="0"/>
            <a:chExt cx="10803873" cy="2794361"/>
          </a:xfrm>
        </p:grpSpPr>
        <p:sp>
          <p:nvSpPr>
            <p:cNvPr id="67" name="Título: Generar el PDF del expediente…"/>
            <p:cNvSpPr txBox="1"/>
            <p:nvPr/>
          </p:nvSpPr>
          <p:spPr>
            <a:xfrm>
              <a:off x="57150" y="57150"/>
              <a:ext cx="10689574" cy="2680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08359" tIns="208359" rIns="208359" bIns="208359" numCol="1" anchor="ctr">
              <a:spAutoFit/>
            </a:bodyPr>
            <a:lstStyle/>
            <a:p>
              <a:pPr>
                <a:defRPr sz="2800"/>
              </a:pPr>
              <a:r>
                <a:t>Título: Generar el PDF del expediente</a:t>
              </a:r>
            </a:p>
            <a:p>
              <a:pPr>
                <a:defRPr sz="2800"/>
              </a:pPr>
              <a:r>
                <a:t>Como </a:t>
              </a:r>
              <a:r>
                <a:rPr>
                  <a:solidFill>
                    <a:srgbClr val="3D8EAA"/>
                  </a:solidFill>
                </a:rPr>
                <a:t>estudiante</a:t>
              </a:r>
              <a:r>
                <a:t> </a:t>
              </a:r>
            </a:p>
            <a:p>
              <a:pPr>
                <a:defRPr sz="2800"/>
              </a:pPr>
              <a:r>
                <a:t>quiero </a:t>
              </a:r>
              <a:r>
                <a:rPr>
                  <a:solidFill>
                    <a:srgbClr val="3D8EAA"/>
                  </a:solidFill>
                </a:rPr>
                <a:t>generar un PDF con mi expediente</a:t>
              </a:r>
              <a:r>
                <a:t> </a:t>
              </a:r>
            </a:p>
            <a:p>
              <a:pPr>
                <a:defRPr sz="2800"/>
              </a:pPr>
              <a:r>
                <a:t>para </a:t>
              </a:r>
              <a:r>
                <a:rPr i="1">
                  <a:solidFill>
                    <a:srgbClr val="3D8EAA"/>
                  </a:solidFill>
                </a:rPr>
                <a:t>guardar un resumen de mi expediente y poder entregarlo a quien me lo pida</a:t>
              </a:r>
            </a:p>
          </p:txBody>
        </p:sp>
        <p:pic>
          <p:nvPicPr>
            <p:cNvPr id="66" name="Título: Generar el PDF del expediente… Título: Generar el PDF del expedienteComo estudiante quiero generar un PDF con mi expediente para guardar un resumen de mi expediente y poder entregarlo a quien me lo pida" descr="Título: Generar el PDF del expediente… Título: Generar el PDF del expedienteComo estudiante quiero generar un PDF con mi expediente para guardar un resumen de mi expediente y poder entregarlo a quien me lo pida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803874" cy="2794362"/>
            </a:xfrm>
            <a:prstGeom prst="rect">
              <a:avLst/>
            </a:prstGeom>
            <a:effectLst/>
          </p:spPr>
        </p:pic>
      </p:grpSp>
      <p:pic>
        <p:nvPicPr>
          <p:cNvPr id="69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69140" y="6746825"/>
            <a:ext cx="2604493" cy="3215547"/>
          </a:xfrm>
          <a:prstGeom prst="rect">
            <a:avLst/>
          </a:prstGeom>
          <a:ln w="3175">
            <a:miter lim="400000"/>
          </a:ln>
        </p:spPr>
      </p:pic>
      <p:sp>
        <p:nvSpPr>
          <p:cNvPr id="70" name="Una historia no se resuelve con…"/>
          <p:cNvSpPr txBox="1"/>
          <p:nvPr/>
        </p:nvSpPr>
        <p:spPr>
          <a:xfrm>
            <a:off x="8585385" y="7276023"/>
            <a:ext cx="4319499" cy="2511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>
              <a:defRPr sz="2200"/>
            </a:pPr>
            <a:r>
              <a:t>Una historia no se resuelve con</a:t>
            </a:r>
          </a:p>
          <a:p>
            <a:pPr>
              <a:defRPr sz="2200"/>
            </a:pPr>
            <a:r>
              <a:t>un método de un API. </a:t>
            </a:r>
          </a:p>
          <a:p>
            <a:pPr>
              <a:defRPr sz="2200"/>
            </a:pPr>
            <a:r>
              <a:t>Debemos implementar todos sus</a:t>
            </a:r>
          </a:p>
          <a:p>
            <a:pPr>
              <a:defRPr sz="2200"/>
            </a:pPr>
            <a:r>
              <a:t>aspectos: interfaz de usuario,</a:t>
            </a:r>
          </a:p>
          <a:p>
            <a:pPr>
              <a:defRPr sz="2200"/>
            </a:pPr>
            <a:r>
              <a:t>código de cliente, servidor, base</a:t>
            </a:r>
          </a:p>
          <a:p>
            <a:pPr>
              <a:defRPr sz="2200"/>
            </a:pPr>
            <a:r>
              <a:t>de datos, etc.</a:t>
            </a:r>
            <a:b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Las 3 Cs de Ron Jeff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Las 3 Cs de Ron Jeffries</a:t>
            </a:r>
          </a:p>
        </p:txBody>
      </p:sp>
      <p:sp>
        <p:nvSpPr>
          <p:cNvPr id="73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7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9525" y="2827807"/>
            <a:ext cx="10208950" cy="75305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92100" dist="1397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¿Dónde están los detalle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¿Dónde están los detalles?</a:t>
            </a:r>
          </a:p>
        </p:txBody>
      </p:sp>
      <p:sp>
        <p:nvSpPr>
          <p:cNvPr id="77" name="En la historia de usuario anterior hay muchos elementos desconocido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 la historia de usuario anterior hay muchos elementos desconocidos:</a:t>
            </a:r>
          </a:p>
          <a:p>
            <a:pPr lvl="1"/>
            <a:r>
              <a:t>¿Qué habrá en el expediente? ¿Se incluye alguna cabecera con los datos de la universidad? ¿Deben aparecer los datos personales del estudiante? ¿Qué asignaturas aparecerán, sólo las aprobadas o también las suspendidas? ¿En qué orden?</a:t>
            </a:r>
          </a:p>
          <a:p>
            <a:pPr lvl="1"/>
            <a:r>
              <a:t>¿La información del expediente es configurable?</a:t>
            </a:r>
          </a:p>
          <a:p>
            <a:pPr lvl="1"/>
            <a:r>
              <a:t>¿Qué formato se debe dar al listado?</a:t>
            </a:r>
          </a:p>
          <a:p>
            <a:pPr lvl="1"/>
            <a:r>
              <a:t>¿Tiene que validarse el expediente con alguna firma digital?</a:t>
            </a:r>
          </a:p>
          <a:p>
            <a:pPr/>
            <a:r>
              <a:t>Estos elementos deben descubrirse en la conversación originada por la historia</a:t>
            </a:r>
          </a:p>
          <a:p>
            <a:pPr lvl="1"/>
            <a:r>
              <a:t>Las condiciones de aceptación se pueden incluir en la parte de detrás de la tarjeta</a:t>
            </a:r>
          </a:p>
          <a:p>
            <a:pPr lvl="1"/>
            <a:r>
              <a:t>Los detalles adicionales se deben definir como tests o como documentos de ejemplo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INV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INVEST</a:t>
            </a:r>
          </a:p>
        </p:txBody>
      </p:sp>
      <p:sp>
        <p:nvSpPr>
          <p:cNvPr id="80" name="Una buena historia tiene que tener seis atributo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Una buena historia tiene que tener seis atributos:</a:t>
            </a:r>
          </a:p>
          <a:p>
            <a:pPr lvl="1"/>
            <a:r>
              <a:rPr b="1"/>
              <a:t>Independiente</a:t>
            </a:r>
            <a:r>
              <a:t>: dependencias entre las historias</a:t>
            </a:r>
            <a:br/>
            <a:r>
              <a:t>crean problemas de priorización y estimación</a:t>
            </a:r>
          </a:p>
          <a:p>
            <a:pPr lvl="1"/>
            <a:r>
              <a:rPr b="1"/>
              <a:t>Negociable</a:t>
            </a:r>
            <a:r>
              <a:t>: no son contratos, son recordatorios</a:t>
            </a:r>
            <a:br/>
            <a:r>
              <a:t>de conversaciones</a:t>
            </a:r>
          </a:p>
          <a:p>
            <a:pPr lvl="1"/>
            <a:r>
              <a:rPr b="1"/>
              <a:t>Valiosa</a:t>
            </a:r>
            <a:r>
              <a:t>: las historias deben ser valiosas para los que </a:t>
            </a:r>
            <a:br/>
            <a:r>
              <a:t>pagan el software </a:t>
            </a:r>
          </a:p>
          <a:p>
            <a:pPr lvl="1"/>
            <a:r>
              <a:rPr b="1"/>
              <a:t>Estimable</a:t>
            </a:r>
            <a:r>
              <a:t>: el tamaño de la historia debe poder ser estimado, aunque sea de forma gruesa</a:t>
            </a:r>
          </a:p>
          <a:p>
            <a:pPr lvl="1"/>
            <a:r>
              <a:rPr b="1"/>
              <a:t>Pequeña</a:t>
            </a:r>
            <a:r>
              <a:t>: para poder estimarse correctamente, es recomendable que la historia sea pequeña; hay que dividir las épicas</a:t>
            </a:r>
          </a:p>
          <a:p>
            <a:pPr lvl="1"/>
            <a:r>
              <a:rPr b="1"/>
              <a:t>Testable</a:t>
            </a:r>
            <a:r>
              <a:t>: las historias deben ser probadas y los tests deben poder ser automatizados</a:t>
            </a:r>
          </a:p>
        </p:txBody>
      </p:sp>
      <p:sp>
        <p:nvSpPr>
          <p:cNvPr id="81" name="Independent…"/>
          <p:cNvSpPr txBox="1"/>
          <p:nvPr/>
        </p:nvSpPr>
        <p:spPr>
          <a:xfrm>
            <a:off x="13039097" y="763454"/>
            <a:ext cx="2664578" cy="3408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>
              <a:defRPr sz="3400"/>
            </a:pPr>
            <a:r>
              <a:rPr b="1">
                <a:solidFill>
                  <a:srgbClr val="FF2600"/>
                </a:solidFill>
              </a:rPr>
              <a:t>I</a:t>
            </a:r>
            <a:r>
              <a:t>ndependent</a:t>
            </a:r>
          </a:p>
          <a:p>
            <a:pPr>
              <a:defRPr sz="3400"/>
            </a:pPr>
            <a:r>
              <a:rPr b="1">
                <a:solidFill>
                  <a:srgbClr val="FF2600"/>
                </a:solidFill>
              </a:rPr>
              <a:t>N</a:t>
            </a:r>
            <a:r>
              <a:t>egotiable</a:t>
            </a:r>
          </a:p>
          <a:p>
            <a:pPr>
              <a:defRPr sz="3400"/>
            </a:pPr>
            <a:r>
              <a:rPr b="1">
                <a:solidFill>
                  <a:srgbClr val="FF2600"/>
                </a:solidFill>
              </a:rPr>
              <a:t>V</a:t>
            </a:r>
            <a:r>
              <a:t>aluable</a:t>
            </a:r>
          </a:p>
          <a:p>
            <a:pPr>
              <a:defRPr sz="3400"/>
            </a:pPr>
            <a:r>
              <a:rPr b="1">
                <a:solidFill>
                  <a:srgbClr val="FF2600"/>
                </a:solidFill>
              </a:rPr>
              <a:t>E</a:t>
            </a:r>
            <a:r>
              <a:t>stimable</a:t>
            </a:r>
          </a:p>
          <a:p>
            <a:pPr>
              <a:defRPr sz="3400"/>
            </a:pPr>
            <a:r>
              <a:rPr b="1">
                <a:solidFill>
                  <a:srgbClr val="FF2600"/>
                </a:solidFill>
              </a:rPr>
              <a:t>S</a:t>
            </a:r>
            <a:r>
              <a:t>mall</a:t>
            </a:r>
          </a:p>
          <a:p>
            <a:pPr>
              <a:defRPr sz="3400"/>
            </a:pPr>
            <a:r>
              <a:rPr b="1">
                <a:solidFill>
                  <a:srgbClr val="FF2600"/>
                </a:solidFill>
              </a:rPr>
              <a:t>T</a:t>
            </a:r>
            <a:r>
              <a:t>estable</a:t>
            </a:r>
          </a:p>
        </p:txBody>
      </p:sp>
      <p:sp>
        <p:nvSpPr>
          <p:cNvPr id="82" name="Acrónimo creado por Bill Wake www.xp123.com"/>
          <p:cNvSpPr txBox="1"/>
          <p:nvPr/>
        </p:nvSpPr>
        <p:spPr>
          <a:xfrm>
            <a:off x="12304190" y="4497440"/>
            <a:ext cx="4134393" cy="7970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 algn="ctr">
              <a:defRPr i="1" sz="2200"/>
            </a:pPr>
            <a:r>
              <a:t>Acrónimo creado por Bill Wake</a:t>
            </a:r>
            <a:br/>
            <a:r>
              <a:rPr u="sng">
                <a:solidFill>
                  <a:srgbClr val="0433FF"/>
                </a:solidFill>
                <a:hlinkClick r:id="rId2" invalidUrl="" action="" tgtFrame="" tooltip="" history="1" highlightClick="0" endSnd="0"/>
              </a:rPr>
              <a:t>www.xp123.com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Descomponiendo histori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Descomponiendo historias</a:t>
            </a:r>
          </a:p>
        </p:txBody>
      </p:sp>
      <p:sp>
        <p:nvSpPr>
          <p:cNvPr id="85" name="© Henrik Kniberg"/>
          <p:cNvSpPr txBox="1"/>
          <p:nvPr/>
        </p:nvSpPr>
        <p:spPr>
          <a:xfrm>
            <a:off x="8007877" y="10431423"/>
            <a:ext cx="2272246" cy="4541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 algn="ctr">
              <a:defRPr i="1" sz="2200"/>
            </a:lvl1pPr>
          </a:lstStyle>
          <a:p>
            <a:pPr/>
            <a:r>
              <a:t>© Henrik Kniberg</a:t>
            </a:r>
          </a:p>
        </p:txBody>
      </p:sp>
      <p:pic>
        <p:nvPicPr>
          <p:cNvPr id="8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6436" y="2187300"/>
            <a:ext cx="12795593" cy="70554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